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9" r:id="rId5"/>
    <p:sldId id="271" r:id="rId6"/>
    <p:sldId id="323" r:id="rId7"/>
    <p:sldId id="304" r:id="rId8"/>
    <p:sldId id="270" r:id="rId9"/>
    <p:sldId id="293" r:id="rId10"/>
    <p:sldId id="305" r:id="rId11"/>
    <p:sldId id="294" r:id="rId12"/>
    <p:sldId id="295" r:id="rId13"/>
    <p:sldId id="297" r:id="rId14"/>
    <p:sldId id="298" r:id="rId15"/>
    <p:sldId id="306" r:id="rId16"/>
    <p:sldId id="301" r:id="rId17"/>
    <p:sldId id="287" r:id="rId18"/>
    <p:sldId id="320" r:id="rId19"/>
    <p:sldId id="324" r:id="rId20"/>
    <p:sldId id="312" r:id="rId21"/>
    <p:sldId id="313" r:id="rId22"/>
    <p:sldId id="314" r:id="rId23"/>
    <p:sldId id="315" r:id="rId24"/>
    <p:sldId id="316" r:id="rId25"/>
    <p:sldId id="317" r:id="rId26"/>
    <p:sldId id="302" r:id="rId27"/>
    <p:sldId id="303" r:id="rId28"/>
    <p:sldId id="307" r:id="rId29"/>
    <p:sldId id="290" r:id="rId30"/>
    <p:sldId id="309" r:id="rId31"/>
    <p:sldId id="310" r:id="rId32"/>
    <p:sldId id="311" r:id="rId33"/>
    <p:sldId id="321" r:id="rId34"/>
    <p:sldId id="322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82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12/15/2025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12/15/2025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9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61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21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3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24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8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5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8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6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12/15/2025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pixabay.com/en/homepage-computer-webpage-website-2151047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slide" Target="slide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www.pictofigo.com/image-detail/13319/Backen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slide" Target="slide1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openclipart.org/detail/68413/database-by-bugg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slide" Target="slide30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tofigo.com/image-detail/13319/Backend" TargetMode="External"/><Relationship Id="rId3" Type="http://schemas.openxmlformats.org/officeDocument/2006/relationships/slide" Target="slide13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3.xml"/><Relationship Id="rId5" Type="http://schemas.openxmlformats.org/officeDocument/2006/relationships/hyperlink" Target="https://pixabay.com/en/homepage-computer-webpage-website-2151047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356343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 err="1">
                <a:solidFill>
                  <a:schemeClr val="bg1"/>
                </a:solidFill>
              </a:rPr>
              <a:t>Student_Career</a:t>
            </a:r>
            <a:r>
              <a:rPr lang="en-US" sz="5000" dirty="0" err="1"/>
              <a:t>_</a:t>
            </a:r>
            <a:r>
              <a:rPr lang="en-US" sz="5000" dirty="0" err="1">
                <a:solidFill>
                  <a:schemeClr val="bg1"/>
                </a:solidFill>
              </a:rPr>
              <a:t>Net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3471157" y="3827551"/>
            <a:ext cx="5247145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Software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190422" y="2796812"/>
            <a:ext cx="447617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BB89E-28B4-3766-4318-B7395B67F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9648" y="907578"/>
            <a:ext cx="7041930" cy="504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57DCE-89C2-3699-19F3-F20C915A888A}"/>
              </a:ext>
            </a:extLst>
          </p:cNvPr>
          <p:cNvSpPr txBox="1"/>
          <p:nvPr/>
        </p:nvSpPr>
        <p:spPr>
          <a:xfrm>
            <a:off x="1002890" y="3657600"/>
            <a:ext cx="36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Student: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23697-ED99-282B-8375-B0F8AD95ED2C}"/>
              </a:ext>
            </a:extLst>
          </p:cNvPr>
          <p:cNvSpPr txBox="1"/>
          <p:nvPr/>
        </p:nvSpPr>
        <p:spPr>
          <a:xfrm>
            <a:off x="1111045" y="423770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579B5-C640-45D0-8232-5A0CEAD2AC81}"/>
              </a:ext>
            </a:extLst>
          </p:cNvPr>
          <p:cNvSpPr txBox="1"/>
          <p:nvPr/>
        </p:nvSpPr>
        <p:spPr>
          <a:xfrm>
            <a:off x="978908" y="3682246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Company: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DF83-D108-6495-D4AD-92EB186BE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45" y="674131"/>
            <a:ext cx="7323455" cy="5509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834F9-A617-C2A6-FB14-DF9253FE38B9}"/>
              </a:ext>
            </a:extLst>
          </p:cNvPr>
          <p:cNvSpPr txBox="1"/>
          <p:nvPr/>
        </p:nvSpPr>
        <p:spPr>
          <a:xfrm>
            <a:off x="1002890" y="3665377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Admin: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3F464-912F-5D37-5EDF-901BC4065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50" y="1043754"/>
            <a:ext cx="7389554" cy="46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190423" y="2796812"/>
            <a:ext cx="3593302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C88D5-DAE9-CB11-E8B4-5388694641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282203"/>
            <a:ext cx="7147034" cy="61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LANGUAGES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90" y="3705874"/>
            <a:ext cx="3946696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539C17B-8C2D-1F6C-D6C9-08C6121C9C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18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19664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FRONTEND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</a:rPr>
              <a:t>The frontend was built using HTML, CSS, and Bootstrap to ensure a responsive and intuitive user experience. The design is simple and user-centric, focusing on ease o navigation. 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2"/>
            <a:ext cx="247233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15D5045D-FEF2-0AAC-84B6-26952BF0B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54440" y="2570569"/>
            <a:ext cx="1286669" cy="11682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0807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37604-4AF8-F7CC-A92B-19E613E6F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26" y="162847"/>
            <a:ext cx="9615948" cy="5108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CDD-AC32-EF9E-3290-9725D5221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26" y="5271319"/>
            <a:ext cx="9615948" cy="702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8CAE0-74E0-21C8-5273-113481A7608E}"/>
              </a:ext>
            </a:extLst>
          </p:cNvPr>
          <p:cNvSpPr txBox="1"/>
          <p:nvPr/>
        </p:nvSpPr>
        <p:spPr>
          <a:xfrm>
            <a:off x="1288026" y="6125497"/>
            <a:ext cx="953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Home Page Screenshot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F6BFB-411E-4922-6605-C33FEB18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F945-3704-A5FB-CBC9-1A9ADEAD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561622"/>
            <a:ext cx="10284542" cy="5205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AFD71-3203-508C-5EDE-592114FFC440}"/>
              </a:ext>
            </a:extLst>
          </p:cNvPr>
          <p:cNvSpPr txBox="1"/>
          <p:nvPr/>
        </p:nvSpPr>
        <p:spPr>
          <a:xfrm>
            <a:off x="1288026" y="5968181"/>
            <a:ext cx="95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Student Registration &amp; Login Page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388596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D91DB-6D59-36C0-C0AB-5E7EFF53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B0D7C-C5D2-219A-D38A-6399E80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BEE50-F50D-F7ED-1241-E73D3AEB6018}"/>
              </a:ext>
            </a:extLst>
          </p:cNvPr>
          <p:cNvSpPr txBox="1"/>
          <p:nvPr/>
        </p:nvSpPr>
        <p:spPr>
          <a:xfrm>
            <a:off x="2601309" y="5901558"/>
            <a:ext cx="6989380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marR="0" indent="-6350">
              <a:lnSpc>
                <a:spcPct val="110000"/>
              </a:lnSpc>
              <a:spcBef>
                <a:spcPts val="0"/>
              </a:spcBef>
              <a:spcAft>
                <a:spcPts val="2870"/>
              </a:spcAft>
            </a:pP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 Details Upload Page of </a:t>
            </a:r>
            <a:r>
              <a:rPr lang="en-US" sz="1800" b="1" i="1" kern="100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4B37C7E7-6E79-DC8F-1E03-B7659B88B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7" y="223684"/>
            <a:ext cx="1065816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5289-4451-6EAB-4F24-467F9A88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17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F49B3-868C-F500-F41E-6D465C331885}"/>
              </a:ext>
            </a:extLst>
          </p:cNvPr>
          <p:cNvGrpSpPr/>
          <p:nvPr/>
        </p:nvGrpSpPr>
        <p:grpSpPr>
          <a:xfrm>
            <a:off x="1345324" y="900833"/>
            <a:ext cx="9501351" cy="5000726"/>
            <a:chOff x="0" y="190754"/>
            <a:chExt cx="5943600" cy="273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0CDA58-3411-9510-EC65-D172E6464A16}"/>
                </a:ext>
              </a:extLst>
            </p:cNvPr>
            <p:cNvSpPr/>
            <p:nvPr/>
          </p:nvSpPr>
          <p:spPr>
            <a:xfrm>
              <a:off x="106985" y="19075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27ED98-6578-A8D2-906D-A9B08F4F17CA}"/>
                </a:ext>
              </a:extLst>
            </p:cNvPr>
            <p:cNvSpPr/>
            <p:nvPr/>
          </p:nvSpPr>
          <p:spPr>
            <a:xfrm>
              <a:off x="1936115" y="19075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7CE921-0E00-4C15-6883-7C00DDAA4B7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1145"/>
              <a:ext cx="5943600" cy="27025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07EF39-C637-7E6B-C469-AF1B03AA659B}"/>
              </a:ext>
            </a:extLst>
          </p:cNvPr>
          <p:cNvSpPr txBox="1"/>
          <p:nvPr/>
        </p:nvSpPr>
        <p:spPr>
          <a:xfrm>
            <a:off x="2601309" y="5901558"/>
            <a:ext cx="6989380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marR="0" indent="-6350">
              <a:lnSpc>
                <a:spcPct val="110000"/>
              </a:lnSpc>
              <a:spcBef>
                <a:spcPts val="0"/>
              </a:spcBef>
              <a:spcAft>
                <a:spcPts val="2870"/>
              </a:spcAft>
            </a:pP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 Details Upload Page of </a:t>
            </a:r>
            <a:r>
              <a:rPr lang="en-US" sz="1800" b="1" i="1" kern="100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132262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3237D-ADCB-94DC-8008-0392F907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BF425-081E-7924-F0CE-F132D7340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1859" y="1042942"/>
            <a:ext cx="9968281" cy="4548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B67DD-1ED2-7BBD-ACC3-CF75D017DC11}"/>
              </a:ext>
            </a:extLst>
          </p:cNvPr>
          <p:cNvSpPr txBox="1"/>
          <p:nvPr/>
        </p:nvSpPr>
        <p:spPr>
          <a:xfrm>
            <a:off x="2685391" y="5570482"/>
            <a:ext cx="6821215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800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 Dashboard Page of </a:t>
            </a:r>
            <a:r>
              <a:rPr lang="en-US" sz="1800" i="1" kern="100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 site 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2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C9F22-2038-6518-3568-C3250455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BEE6-8951-1D68-8FB1-EEB276C2D1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615" y="1015244"/>
            <a:ext cx="10454769" cy="4827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E043E-2E21-21A6-D7F1-817387297580}"/>
              </a:ext>
            </a:extLst>
          </p:cNvPr>
          <p:cNvSpPr txBox="1"/>
          <p:nvPr/>
        </p:nvSpPr>
        <p:spPr>
          <a:xfrm>
            <a:off x="2196660" y="5792135"/>
            <a:ext cx="7798677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Company Registration &amp; Login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310380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030" y="2059634"/>
            <a:ext cx="3932237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595179" y="3361745"/>
            <a:ext cx="3473731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6095B12-38FC-B979-DAD7-4226B77092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A917A-ACA4-960D-101E-A9BDBB2E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20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54C9C-2CFD-C71B-1BD2-97570988B214}"/>
              </a:ext>
            </a:extLst>
          </p:cNvPr>
          <p:cNvGrpSpPr/>
          <p:nvPr/>
        </p:nvGrpSpPr>
        <p:grpSpPr>
          <a:xfrm>
            <a:off x="942843" y="1045664"/>
            <a:ext cx="10306314" cy="4766672"/>
            <a:chOff x="0" y="0"/>
            <a:chExt cx="5943600" cy="27489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69C719-40C6-CEDB-4586-A40ADC9A17AA}"/>
                </a:ext>
              </a:extLst>
            </p:cNvPr>
            <p:cNvSpPr/>
            <p:nvPr/>
          </p:nvSpPr>
          <p:spPr>
            <a:xfrm>
              <a:off x="1734185" y="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A726F2-8730-3385-1703-A633611FC05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5881"/>
              <a:ext cx="5943600" cy="26930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745C7CC-084D-2427-D55F-4BC228F36A93}"/>
              </a:ext>
            </a:extLst>
          </p:cNvPr>
          <p:cNvSpPr txBox="1"/>
          <p:nvPr/>
        </p:nvSpPr>
        <p:spPr>
          <a:xfrm>
            <a:off x="2575034" y="5831403"/>
            <a:ext cx="7041931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Company Dashboard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</a:t>
            </a:r>
          </a:p>
        </p:txBody>
      </p:sp>
    </p:spTree>
    <p:extLst>
      <p:ext uri="{BB962C8B-B14F-4D97-AF65-F5344CB8AC3E}">
        <p14:creationId xmlns:p14="http://schemas.microsoft.com/office/powerpoint/2010/main" val="214770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5E375-8244-9B13-7B8C-3DF1509A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21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8CF2DD-6124-675D-C0FB-DB0ECB0FD94E}"/>
              </a:ext>
            </a:extLst>
          </p:cNvPr>
          <p:cNvGrpSpPr/>
          <p:nvPr/>
        </p:nvGrpSpPr>
        <p:grpSpPr>
          <a:xfrm>
            <a:off x="835455" y="1028595"/>
            <a:ext cx="10521089" cy="4800809"/>
            <a:chOff x="0" y="0"/>
            <a:chExt cx="5943600" cy="27120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8EA585-9145-3F10-F0D5-7AD202F552E9}"/>
                </a:ext>
              </a:extLst>
            </p:cNvPr>
            <p:cNvSpPr/>
            <p:nvPr/>
          </p:nvSpPr>
          <p:spPr>
            <a:xfrm>
              <a:off x="34595" y="2269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EACE4F-F26E-CD52-3EB7-03254C7DF4A3}"/>
                </a:ext>
              </a:extLst>
            </p:cNvPr>
            <p:cNvSpPr/>
            <p:nvPr/>
          </p:nvSpPr>
          <p:spPr>
            <a:xfrm>
              <a:off x="34595" y="5134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F91C7-4057-F2D2-FED2-396D8FD12009}"/>
                </a:ext>
              </a:extLst>
            </p:cNvPr>
            <p:cNvSpPr/>
            <p:nvPr/>
          </p:nvSpPr>
          <p:spPr>
            <a:xfrm>
              <a:off x="34595" y="7984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422467-C6D7-886C-562A-9687ACD4C1D9}"/>
                </a:ext>
              </a:extLst>
            </p:cNvPr>
            <p:cNvSpPr/>
            <p:nvPr/>
          </p:nvSpPr>
          <p:spPr>
            <a:xfrm>
              <a:off x="34595" y="10849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D9B886-963F-FD82-3D0B-FC75CECD64A9}"/>
                </a:ext>
              </a:extLst>
            </p:cNvPr>
            <p:cNvSpPr/>
            <p:nvPr/>
          </p:nvSpPr>
          <p:spPr>
            <a:xfrm>
              <a:off x="34595" y="13699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A4532C-1665-FE95-152A-9BA032A1C18C}"/>
                </a:ext>
              </a:extLst>
            </p:cNvPr>
            <p:cNvSpPr/>
            <p:nvPr/>
          </p:nvSpPr>
          <p:spPr>
            <a:xfrm>
              <a:off x="34595" y="16564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E00598-EA2A-1982-E14D-A5097D37BA95}"/>
                </a:ext>
              </a:extLst>
            </p:cNvPr>
            <p:cNvSpPr/>
            <p:nvPr/>
          </p:nvSpPr>
          <p:spPr>
            <a:xfrm>
              <a:off x="34595" y="19414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8D026D-CD76-6AEA-138B-A69ABB78A9AA}"/>
                </a:ext>
              </a:extLst>
            </p:cNvPr>
            <p:cNvSpPr/>
            <p:nvPr/>
          </p:nvSpPr>
          <p:spPr>
            <a:xfrm>
              <a:off x="34595" y="222681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613EF-16C0-B5C5-DD9D-569EF289112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943600" cy="271208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73BD3FA-EB14-1C9B-DC36-563080D1CF84}"/>
              </a:ext>
            </a:extLst>
          </p:cNvPr>
          <p:cNvSpPr txBox="1"/>
          <p:nvPr/>
        </p:nvSpPr>
        <p:spPr>
          <a:xfrm>
            <a:off x="3047999" y="5832724"/>
            <a:ext cx="6096000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Admin Login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</a:t>
            </a:r>
          </a:p>
        </p:txBody>
      </p:sp>
    </p:spTree>
    <p:extLst>
      <p:ext uri="{BB962C8B-B14F-4D97-AF65-F5344CB8AC3E}">
        <p14:creationId xmlns:p14="http://schemas.microsoft.com/office/powerpoint/2010/main" val="265620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0E42C-BC6A-9656-4622-053DA840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18BD7-DA4F-F122-5923-AC5EB284CE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5456" y="1028596"/>
            <a:ext cx="10521087" cy="4800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EFB4C-40C2-9173-7B6F-9610CF6A5045}"/>
              </a:ext>
            </a:extLst>
          </p:cNvPr>
          <p:cNvSpPr txBox="1"/>
          <p:nvPr/>
        </p:nvSpPr>
        <p:spPr>
          <a:xfrm>
            <a:off x="3047999" y="5829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Dashboard Page of </a:t>
            </a:r>
            <a:r>
              <a:rPr lang="en-US" sz="1800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5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BACKEND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</a:pPr>
            <a:r>
              <a:rPr lang="en-US" sz="1900" b="1" dirty="0">
                <a:solidFill>
                  <a:schemeClr val="bg1"/>
                </a:solidFill>
              </a:rPr>
              <a:t>Technology Stack: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PHP (Sever-Side Language)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XAMMP (Local Development Environment)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2"/>
            <a:ext cx="208345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Placeholder 35" descr="Check icon">
            <a:extLst>
              <a:ext uri="{FF2B5EF4-FFF2-40B4-BE49-F238E27FC236}">
                <a16:creationId xmlns:a16="http://schemas.microsoft.com/office/drawing/2014/main" id="{FF6A628D-1550-9BAD-8D0B-32B2723D9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01485" y="3410344"/>
            <a:ext cx="576000" cy="57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3B204-7363-7B6C-9F60-CF709CEC4BC5}"/>
              </a:ext>
            </a:extLst>
          </p:cNvPr>
          <p:cNvSpPr txBox="1"/>
          <p:nvPr/>
        </p:nvSpPr>
        <p:spPr>
          <a:xfrm>
            <a:off x="1477485" y="3598606"/>
            <a:ext cx="8620244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Core Functionalities: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User Authentication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Resume Upload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Data Processing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</a:rPr>
              <a:t>Prevent SQLi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37976CB5-216F-7B32-B6BC-599671F8B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68482" y="4607486"/>
            <a:ext cx="1238250" cy="10953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19967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DATABASE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</a:pPr>
            <a:r>
              <a:rPr lang="en-US" sz="1900" b="1" dirty="0">
                <a:solidFill>
                  <a:schemeClr val="bg1"/>
                </a:solidFill>
              </a:rPr>
              <a:t>Technology Stack: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MySQL Database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</a:endParaRP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Wingdings" panose="05000000000000000000" pitchFamily="2" charset="2"/>
              <a:buChar char="v"/>
            </a:pPr>
            <a:r>
              <a:rPr lang="en-US" sz="1900" b="1" i="1" dirty="0">
                <a:solidFill>
                  <a:schemeClr val="bg1"/>
                </a:solidFill>
              </a:rPr>
              <a:t>Here We create Database Structure including tables for Students, Companies and Admin.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1"/>
            <a:ext cx="225161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2279EB88-0E99-8ACB-32D2-0187EB68F2F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75886" y="529815"/>
            <a:ext cx="952384" cy="11497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32726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21"/>
            <a:ext cx="2927193" cy="67254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7CFA6F-A95B-09AA-B050-5109C3A4F3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541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7" y="1282032"/>
            <a:ext cx="2951130" cy="64778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0903C-DC63-E7AC-355F-E42607B5818F}"/>
              </a:ext>
            </a:extLst>
          </p:cNvPr>
          <p:cNvSpPr txBox="1">
            <a:spLocks/>
          </p:cNvSpPr>
          <p:nvPr/>
        </p:nvSpPr>
        <p:spPr bwMode="white">
          <a:xfrm>
            <a:off x="1337076" y="1702826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Database Integration</a:t>
            </a:r>
          </a:p>
          <a:p>
            <a:pPr marL="0" marR="508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i="1" spc="-15" dirty="0">
                <a:cs typeface="Arial"/>
              </a:rPr>
              <a:t>Students can register, upload resumes, and manage their profiles. </a:t>
            </a:r>
          </a:p>
        </p:txBody>
      </p:sp>
      <p:pic>
        <p:nvPicPr>
          <p:cNvPr id="8" name="Picture Placeholder 35" descr="Check icon">
            <a:extLst>
              <a:ext uri="{FF2B5EF4-FFF2-40B4-BE49-F238E27FC236}">
                <a16:creationId xmlns:a16="http://schemas.microsoft.com/office/drawing/2014/main" id="{939B50E3-DF58-6546-7DF8-247BC0B3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9BA3263-8D79-928A-7426-564D681E11C4}"/>
              </a:ext>
            </a:extLst>
          </p:cNvPr>
          <p:cNvSpPr txBox="1">
            <a:spLocks/>
          </p:cNvSpPr>
          <p:nvPr/>
        </p:nvSpPr>
        <p:spPr bwMode="white">
          <a:xfrm>
            <a:off x="1337076" y="2816755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Cross-Browser Compatibility</a:t>
            </a:r>
            <a:endParaRPr lang="en-US" sz="2800" b="1" dirty="0"/>
          </a:p>
          <a:p>
            <a:pPr marL="0" marR="8255" indent="0">
              <a:lnSpc>
                <a:spcPct val="107000"/>
              </a:lnSpc>
              <a:spcBef>
                <a:spcPts val="0"/>
              </a:spcBef>
              <a:spcAft>
                <a:spcPts val="810"/>
              </a:spcAft>
              <a:buNone/>
            </a:pPr>
            <a:r>
              <a:rPr lang="en-US" sz="1800" i="1" spc="-15" dirty="0">
                <a:cs typeface="Arial"/>
              </a:rPr>
              <a:t>Ensuring consistent functionality and appearance of the web application across multiple browsers was another challenging task. </a:t>
            </a:r>
          </a:p>
        </p:txBody>
      </p:sp>
      <p:pic>
        <p:nvPicPr>
          <p:cNvPr id="10" name="Picture Placeholder 35" descr="Check icon">
            <a:extLst>
              <a:ext uri="{FF2B5EF4-FFF2-40B4-BE49-F238E27FC236}">
                <a16:creationId xmlns:a16="http://schemas.microsoft.com/office/drawing/2014/main" id="{9462544B-E50B-427C-6D40-BF6B27938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793504"/>
            <a:ext cx="576000" cy="576000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7D66B14-FAC0-02AE-CBED-5D4E7A429C85}"/>
              </a:ext>
            </a:extLst>
          </p:cNvPr>
          <p:cNvSpPr txBox="1">
            <a:spLocks/>
          </p:cNvSpPr>
          <p:nvPr/>
        </p:nvSpPr>
        <p:spPr bwMode="white">
          <a:xfrm>
            <a:off x="1337076" y="4146314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Security Concerns</a:t>
            </a:r>
            <a:endParaRPr lang="en-US" sz="2800" b="1" dirty="0"/>
          </a:p>
          <a:p>
            <a:pPr marL="0" marR="8255" indent="0">
              <a:lnSpc>
                <a:spcPct val="107000"/>
              </a:lnSpc>
              <a:spcBef>
                <a:spcPts val="0"/>
              </a:spcBef>
              <a:spcAft>
                <a:spcPts val="810"/>
              </a:spcAft>
              <a:buNone/>
            </a:pPr>
            <a:r>
              <a:rPr lang="en-US" sz="1800" i="1" spc="-15" dirty="0">
                <a:cs typeface="Arial"/>
              </a:rPr>
              <a:t>Security was a priority as the platform handles sensitive information such as resumes and personal details. </a:t>
            </a:r>
          </a:p>
        </p:txBody>
      </p:sp>
      <p:pic>
        <p:nvPicPr>
          <p:cNvPr id="14" name="Picture Placeholder 35" descr="Check icon">
            <a:extLst>
              <a:ext uri="{FF2B5EF4-FFF2-40B4-BE49-F238E27FC236}">
                <a16:creationId xmlns:a16="http://schemas.microsoft.com/office/drawing/2014/main" id="{D7DE7823-D292-2765-0419-407F1E75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412306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20"/>
            <a:ext cx="3662917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89BA9C4-AD6F-BE7F-3F4F-E986931B3A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89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09"/>
            <a:ext cx="5568206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0903C-DC63-E7AC-355F-E42607B5818F}"/>
              </a:ext>
            </a:extLst>
          </p:cNvPr>
          <p:cNvSpPr txBox="1">
            <a:spLocks/>
          </p:cNvSpPr>
          <p:nvPr/>
        </p:nvSpPr>
        <p:spPr bwMode="white">
          <a:xfrm>
            <a:off x="1337076" y="1702826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Resume Search Enhancements</a:t>
            </a:r>
          </a:p>
        </p:txBody>
      </p:sp>
      <p:pic>
        <p:nvPicPr>
          <p:cNvPr id="8" name="Picture Placeholder 35" descr="Check icon">
            <a:extLst>
              <a:ext uri="{FF2B5EF4-FFF2-40B4-BE49-F238E27FC236}">
                <a16:creationId xmlns:a16="http://schemas.microsoft.com/office/drawing/2014/main" id="{939B50E3-DF58-6546-7DF8-247BC0B3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15A1B2F-EB61-278E-FF71-C439ED8DD759}"/>
              </a:ext>
            </a:extLst>
          </p:cNvPr>
          <p:cNvSpPr txBox="1">
            <a:spLocks/>
          </p:cNvSpPr>
          <p:nvPr/>
        </p:nvSpPr>
        <p:spPr bwMode="white">
          <a:xfrm>
            <a:off x="1337076" y="2229615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Job Notifications</a:t>
            </a:r>
          </a:p>
        </p:txBody>
      </p:sp>
      <p:pic>
        <p:nvPicPr>
          <p:cNvPr id="5" name="Picture Placeholder 35" descr="Check icon">
            <a:extLst>
              <a:ext uri="{FF2B5EF4-FFF2-40B4-BE49-F238E27FC236}">
                <a16:creationId xmlns:a16="http://schemas.microsoft.com/office/drawing/2014/main" id="{AE38F434-2B84-8818-69C5-308F7A10D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206364"/>
            <a:ext cx="576000" cy="57600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35BA35D-0976-6FB9-8822-70488F1CCF9A}"/>
              </a:ext>
            </a:extLst>
          </p:cNvPr>
          <p:cNvSpPr txBox="1">
            <a:spLocks/>
          </p:cNvSpPr>
          <p:nvPr/>
        </p:nvSpPr>
        <p:spPr bwMode="white">
          <a:xfrm>
            <a:off x="1337076" y="2827163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Mobile App</a:t>
            </a:r>
          </a:p>
        </p:txBody>
      </p:sp>
      <p:pic>
        <p:nvPicPr>
          <p:cNvPr id="12" name="Picture Placeholder 35" descr="Check icon">
            <a:extLst>
              <a:ext uri="{FF2B5EF4-FFF2-40B4-BE49-F238E27FC236}">
                <a16:creationId xmlns:a16="http://schemas.microsoft.com/office/drawing/2014/main" id="{AC28C789-9FB5-5699-C276-2A2B4135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803912"/>
            <a:ext cx="576000" cy="576000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7F28AA5-76EF-5471-C52C-3EFBE48A0AA3}"/>
              </a:ext>
            </a:extLst>
          </p:cNvPr>
          <p:cNvSpPr txBox="1">
            <a:spLocks/>
          </p:cNvSpPr>
          <p:nvPr/>
        </p:nvSpPr>
        <p:spPr bwMode="white">
          <a:xfrm>
            <a:off x="1337076" y="3446301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Multilingual Support</a:t>
            </a:r>
          </a:p>
        </p:txBody>
      </p:sp>
      <p:pic>
        <p:nvPicPr>
          <p:cNvPr id="16" name="Picture Placeholder 35" descr="Check icon">
            <a:extLst>
              <a:ext uri="{FF2B5EF4-FFF2-40B4-BE49-F238E27FC236}">
                <a16:creationId xmlns:a16="http://schemas.microsoft.com/office/drawing/2014/main" id="{CF0ACC7E-0FD4-89DE-D1B0-7BC96AF8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423050"/>
            <a:ext cx="576000" cy="576000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4A148B1-E4E7-4F3C-B5BB-7C5F43340300}"/>
              </a:ext>
            </a:extLst>
          </p:cNvPr>
          <p:cNvSpPr txBox="1">
            <a:spLocks/>
          </p:cNvSpPr>
          <p:nvPr/>
        </p:nvSpPr>
        <p:spPr bwMode="white">
          <a:xfrm>
            <a:off x="1337076" y="4042188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Student Resume Update With Admin Permission</a:t>
            </a:r>
          </a:p>
        </p:txBody>
      </p:sp>
      <p:pic>
        <p:nvPicPr>
          <p:cNvPr id="18" name="Picture Placeholder 35" descr="Check icon">
            <a:extLst>
              <a:ext uri="{FF2B5EF4-FFF2-40B4-BE49-F238E27FC236}">
                <a16:creationId xmlns:a16="http://schemas.microsoft.com/office/drawing/2014/main" id="{DF1E7F29-EF19-EAF4-456F-C1B2C00FA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401893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GRAPHICAL USER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19"/>
            <a:ext cx="3810062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74F05932-35EF-C90B-9A77-B99AD1180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9493" y="4257368"/>
            <a:ext cx="1109986" cy="10078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60D611DD-8FD7-06F4-A803-3AEEA3946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53234" y="4149673"/>
            <a:ext cx="1238250" cy="10953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63F9150-8867-98D1-B8CF-473605A650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141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09330-B57D-409B-C3CB-57580DAC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3C57-72A6-2374-03B5-447CAD7A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6" y="282676"/>
            <a:ext cx="2080512" cy="1421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65208-7C5E-FC81-E706-757A98660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88" y="157316"/>
            <a:ext cx="4615472" cy="21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8251C-3D7B-AB2F-FCE1-B81A35A76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0" y="4492088"/>
            <a:ext cx="1865376" cy="1865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3E285-CBF5-B7CB-99D3-4176B94A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73" y="3729457"/>
            <a:ext cx="2967223" cy="198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DAD18-C208-679C-A573-21E70FC0A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864">
            <a:off x="2737922" y="1696606"/>
            <a:ext cx="3421626" cy="2282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FF021-A858-0A88-2B01-9083039EC7BB}"/>
              </a:ext>
            </a:extLst>
          </p:cNvPr>
          <p:cNvSpPr txBox="1"/>
          <p:nvPr/>
        </p:nvSpPr>
        <p:spPr>
          <a:xfrm>
            <a:off x="934064" y="2357809"/>
            <a:ext cx="984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Student_Career_Net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CE83C-800F-A5E1-5885-2BC37F2C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30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057EB-9AF7-7C42-49C4-A045115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9" y="252355"/>
            <a:ext cx="8512278" cy="2027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51C90F-1175-7EF6-535F-69310DA1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74" y="3713605"/>
            <a:ext cx="8382726" cy="1729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A6A1C7-E49A-F367-38EE-D83E52E03779}"/>
              </a:ext>
            </a:extLst>
          </p:cNvPr>
          <p:cNvSpPr txBox="1"/>
          <p:nvPr/>
        </p:nvSpPr>
        <p:spPr>
          <a:xfrm>
            <a:off x="432619" y="2348307"/>
            <a:ext cx="72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Studnt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System 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FC979-CC43-D09F-CA16-D2EDA1B57479}"/>
              </a:ext>
            </a:extLst>
          </p:cNvPr>
          <p:cNvSpPr txBox="1"/>
          <p:nvPr/>
        </p:nvSpPr>
        <p:spPr>
          <a:xfrm>
            <a:off x="3809274" y="5624532"/>
            <a:ext cx="80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Company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 </a:t>
            </a:r>
          </a:p>
        </p:txBody>
      </p:sp>
    </p:spTree>
    <p:extLst>
      <p:ext uri="{BB962C8B-B14F-4D97-AF65-F5344CB8AC3E}">
        <p14:creationId xmlns:p14="http://schemas.microsoft.com/office/powerpoint/2010/main" val="67968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5109F-6CDB-4AD7-EC55-1FEDD575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C51EF-F430-F86B-25F4-D2CEA191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" y="288646"/>
            <a:ext cx="7483488" cy="1226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3EA22-1D50-50AD-A24E-72C0654A03A7}"/>
              </a:ext>
            </a:extLst>
          </p:cNvPr>
          <p:cNvSpPr txBox="1"/>
          <p:nvPr/>
        </p:nvSpPr>
        <p:spPr>
          <a:xfrm>
            <a:off x="481781" y="1759974"/>
            <a:ext cx="69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Admin Login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4BF1-7E17-2474-2870-39C80A75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29" y="3273149"/>
            <a:ext cx="8093141" cy="1455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3A4B5-A4C7-E082-9687-9898979DFDED}"/>
              </a:ext>
            </a:extLst>
          </p:cNvPr>
          <p:cNvSpPr txBox="1"/>
          <p:nvPr/>
        </p:nvSpPr>
        <p:spPr>
          <a:xfrm>
            <a:off x="4012157" y="4878326"/>
            <a:ext cx="79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Stdent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Update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18616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" y="0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6348413" cy="20875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-135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46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0E1374B9-9B9B-F8FD-6DA4-D5485DDFB165}"/>
              </a:ext>
            </a:extLst>
          </p:cNvPr>
          <p:cNvSpPr txBox="1">
            <a:spLocks/>
          </p:cNvSpPr>
          <p:nvPr/>
        </p:nvSpPr>
        <p:spPr bwMode="white">
          <a:xfrm>
            <a:off x="838200" y="5586288"/>
            <a:ext cx="1931126" cy="74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Isuranga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Index-PS 2950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FBE87C-2073-8540-FA89-887ED1D8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89120"/>
            <a:ext cx="1757854" cy="17971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050" y="2403764"/>
            <a:ext cx="3932237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SCOPE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90" y="3705875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D4C1FE9-19E6-3D81-36D4-81D2752692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9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Admin Dashboard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 admin can manage both student and company accounts and oversee platform activities.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Company Registration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Companies can register, view student resumes, and manage job offers.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/>
              <a:t>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Student Registration</a:t>
            </a:r>
            <a:endParaRPr lang="en-US" sz="2400" b="1" dirty="0">
              <a:solidFill>
                <a:schemeClr val="bg1"/>
              </a:solidFill>
            </a:endParaRP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Students can register, upload resumes, and manage their profiles.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Responsive Design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Ensure that the portal is accessible on various devices such as desktops, tablets, and smartphones.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Secure authentication and protection of sensitive user data.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93403"/>
            <a:ext cx="245462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Providing a secure platform for students to upload their resumes. 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3"/>
            <a:ext cx="3695380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91BFBB-3E7E-756B-901C-F1C7C9191759}"/>
              </a:ext>
            </a:extLst>
          </p:cNvPr>
          <p:cNvGrpSpPr/>
          <p:nvPr/>
        </p:nvGrpSpPr>
        <p:grpSpPr>
          <a:xfrm>
            <a:off x="818028" y="2459341"/>
            <a:ext cx="8621110" cy="576000"/>
            <a:chOff x="818028" y="2459341"/>
            <a:chExt cx="8621110" cy="576000"/>
          </a:xfrm>
        </p:grpSpPr>
        <p:sp>
          <p:nvSpPr>
            <p:cNvPr id="37" name="Content Placeholder 6">
              <a:extLst>
                <a:ext uri="{FF2B5EF4-FFF2-40B4-BE49-F238E27FC236}">
                  <a16:creationId xmlns:a16="http://schemas.microsoft.com/office/drawing/2014/main" id="{3367A698-2530-39FF-2CF0-8649D9A2A138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16904" y="2482592"/>
              <a:ext cx="8122234" cy="352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20000"/>
                </a:lnSpc>
                <a:spcBef>
                  <a:spcPts val="100"/>
                </a:spcBef>
              </a:pPr>
              <a:r>
                <a:rPr lang="en-US" sz="1900" b="1" dirty="0">
                  <a:solidFill>
                    <a:schemeClr val="bg1"/>
                  </a:solidFill>
                </a:rPr>
                <a:t>Enabling companies to search and filter through student resumes based on various criteria. </a:t>
              </a:r>
            </a:p>
          </p:txBody>
        </p:sp>
        <p:pic>
          <p:nvPicPr>
            <p:cNvPr id="39" name="Picture Placeholder 35" descr="Check icon">
              <a:extLst>
                <a:ext uri="{FF2B5EF4-FFF2-40B4-BE49-F238E27FC236}">
                  <a16:creationId xmlns:a16="http://schemas.microsoft.com/office/drawing/2014/main" id="{18C24F81-06CF-9E62-2961-EA12B619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white">
            <a:xfrm>
              <a:off x="818028" y="2459341"/>
              <a:ext cx="576000" cy="576000"/>
            </a:xfrm>
            <a:prstGeom prst="rect">
              <a:avLst/>
            </a:prstGeom>
          </p:spPr>
        </p:pic>
      </p:grp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0F9A7C73-DD4E-04F2-D7BC-901B9D7DD50E}"/>
              </a:ext>
            </a:extLst>
          </p:cNvPr>
          <p:cNvSpPr txBox="1">
            <a:spLocks/>
          </p:cNvSpPr>
          <p:nvPr/>
        </p:nvSpPr>
        <p:spPr bwMode="white">
          <a:xfrm>
            <a:off x="1316904" y="3570025"/>
            <a:ext cx="7985600" cy="352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Ensuring the system is user-friendly and responsive on all devices.</a:t>
            </a:r>
          </a:p>
        </p:txBody>
      </p:sp>
      <p:pic>
        <p:nvPicPr>
          <p:cNvPr id="45" name="Picture Placeholder 35" descr="Check icon">
            <a:extLst>
              <a:ext uri="{FF2B5EF4-FFF2-40B4-BE49-F238E27FC236}">
                <a16:creationId xmlns:a16="http://schemas.microsoft.com/office/drawing/2014/main" id="{9FD60175-F4C7-82B8-E437-5AA78DF78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8028" y="3546774"/>
            <a:ext cx="576000" cy="576000"/>
          </a:xfrm>
          <a:prstGeom prst="rect">
            <a:avLst/>
          </a:prstGeom>
        </p:spPr>
      </p:pic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AA7B980E-2127-27B2-A1F2-A06171AEC184}"/>
              </a:ext>
            </a:extLst>
          </p:cNvPr>
          <p:cNvSpPr txBox="1">
            <a:spLocks/>
          </p:cNvSpPr>
          <p:nvPr/>
        </p:nvSpPr>
        <p:spPr bwMode="white">
          <a:xfrm>
            <a:off x="1316904" y="4455778"/>
            <a:ext cx="7848117" cy="352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Maintaining a secure and efficient backend for data management. </a:t>
            </a:r>
          </a:p>
        </p:txBody>
      </p:sp>
      <p:pic>
        <p:nvPicPr>
          <p:cNvPr id="48" name="Picture Placeholder 35" descr="Check icon">
            <a:extLst>
              <a:ext uri="{FF2B5EF4-FFF2-40B4-BE49-F238E27FC236}">
                <a16:creationId xmlns:a16="http://schemas.microsoft.com/office/drawing/2014/main" id="{6F8840D9-EF5B-BE43-AE5D-C93FDF724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8028" y="443252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40" y="2336509"/>
            <a:ext cx="5340420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89" y="3705874"/>
            <a:ext cx="3862613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C1BDF4E-6955-C88D-0269-4E2EE5376E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093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200933" y="2817832"/>
            <a:ext cx="419239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3AC6B-930A-7DAF-4D6F-7C21BCAF7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8125" y="504498"/>
            <a:ext cx="7208314" cy="60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8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8155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ACTIVITY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330185" y="2796811"/>
            <a:ext cx="419239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815C7-8E9E-0AD7-3894-4024F6E93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46983" y="213819"/>
            <a:ext cx="6624300" cy="62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504</TotalTime>
  <Words>533</Words>
  <Application>Microsoft Office PowerPoint</Application>
  <PresentationFormat>Widescreen</PresentationFormat>
  <Paragraphs>132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</vt:lpstr>
      <vt:lpstr>Calibri</vt:lpstr>
      <vt:lpstr>Gill Sans MT</vt:lpstr>
      <vt:lpstr>Wingdings</vt:lpstr>
      <vt:lpstr>Office Theme</vt:lpstr>
      <vt:lpstr>Student_Career_Net</vt:lpstr>
      <vt:lpstr>INTRODUCTION</vt:lpstr>
      <vt:lpstr>PowerPoint Presentation</vt:lpstr>
      <vt:lpstr>SCOPE &amp; OBJECTIVES</vt:lpstr>
      <vt:lpstr>OUR SCOPE</vt:lpstr>
      <vt:lpstr>OUR OBJECTIVES</vt:lpstr>
      <vt:lpstr>SYSTEM ANALYSIS &amp; DESIGN</vt:lpstr>
      <vt:lpstr>USE CASE DIAGRAM</vt:lpstr>
      <vt:lpstr>ACTIVITY DIAGRAM</vt:lpstr>
      <vt:lpstr>SEQUENCE DIAGRAM</vt:lpstr>
      <vt:lpstr>CLASS DIAGRAM</vt:lpstr>
      <vt:lpstr>USED LANGUAGES &amp; TOOLS</vt:lpstr>
      <vt:lpstr>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</vt:lpstr>
      <vt:lpstr>DATABASE</vt:lpstr>
      <vt:lpstr>CHALLENGES</vt:lpstr>
      <vt:lpstr>CHALLENGES</vt:lpstr>
      <vt:lpstr>FUTURE ENHANCEMENTS</vt:lpstr>
      <vt:lpstr>FUTURE ENHANCEMENTS</vt:lpstr>
      <vt:lpstr>GRAPHICAL USER INTERFACE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Shanuka Lasith</dc:creator>
  <cp:lastModifiedBy>Isuranga Lahiru</cp:lastModifiedBy>
  <cp:revision>14</cp:revision>
  <dcterms:created xsi:type="dcterms:W3CDTF">2024-10-25T17:45:46Z</dcterms:created>
  <dcterms:modified xsi:type="dcterms:W3CDTF">2025-12-15T09:11:56Z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